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A000"/>
    <a:srgbClr val="FAFAFB"/>
    <a:srgbClr val="F3F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-204" y="-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CC83-F17A-4B28-B263-0E2AAFBCB9DB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02ECB-3FA3-4A50-8C49-9C7EE5691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672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CC83-F17A-4B28-B263-0E2AAFBCB9DB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02ECB-3FA3-4A50-8C49-9C7EE5691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6607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CC83-F17A-4B28-B263-0E2AAFBCB9DB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02ECB-3FA3-4A50-8C49-9C7EE5691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364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CC83-F17A-4B28-B263-0E2AAFBCB9DB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02ECB-3FA3-4A50-8C49-9C7EE5691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7223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CC83-F17A-4B28-B263-0E2AAFBCB9DB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02ECB-3FA3-4A50-8C49-9C7EE5691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161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CC83-F17A-4B28-B263-0E2AAFBCB9DB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02ECB-3FA3-4A50-8C49-9C7EE5691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803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CC83-F17A-4B28-B263-0E2AAFBCB9DB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02ECB-3FA3-4A50-8C49-9C7EE5691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390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CC83-F17A-4B28-B263-0E2AAFBCB9DB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02ECB-3FA3-4A50-8C49-9C7EE5691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7305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CC83-F17A-4B28-B263-0E2AAFBCB9DB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02ECB-3FA3-4A50-8C49-9C7EE5691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5499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CC83-F17A-4B28-B263-0E2AAFBCB9DB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02ECB-3FA3-4A50-8C49-9C7EE5691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6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CC83-F17A-4B28-B263-0E2AAFBCB9DB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02ECB-3FA3-4A50-8C49-9C7EE5691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6941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2CC83-F17A-4B28-B263-0E2AAFBCB9DB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02ECB-3FA3-4A50-8C49-9C7EE5691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669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Прямоугольник 32">
            <a:extLst>
              <a:ext uri="{FF2B5EF4-FFF2-40B4-BE49-F238E27FC236}">
                <a16:creationId xmlns="" xmlns:a16="http://schemas.microsoft.com/office/drawing/2014/main" id="{E461ED3A-BBF0-A865-49A7-02BA15DC2142}"/>
              </a:ext>
            </a:extLst>
          </p:cNvPr>
          <p:cNvSpPr/>
          <p:nvPr/>
        </p:nvSpPr>
        <p:spPr>
          <a:xfrm>
            <a:off x="-84136" y="-702988"/>
            <a:ext cx="12178145" cy="7622772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18000">
                <a:schemeClr val="bg1">
                  <a:shade val="67500"/>
                  <a:satMod val="115000"/>
                </a:schemeClr>
              </a:gs>
              <a:gs pos="38000">
                <a:schemeClr val="bg1"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Параллелограмм 23"/>
          <p:cNvSpPr/>
          <p:nvPr/>
        </p:nvSpPr>
        <p:spPr>
          <a:xfrm>
            <a:off x="-295402" y="-10479"/>
            <a:ext cx="5408464" cy="1113717"/>
          </a:xfrm>
          <a:prstGeom prst="parallelogram">
            <a:avLst/>
          </a:prstGeom>
          <a:solidFill>
            <a:srgbClr val="FA9D10"/>
          </a:solidFill>
          <a:ln>
            <a:solidFill>
              <a:srgbClr val="FFC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latin typeface="Europe" pitchFamily="2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1459" y="917069"/>
            <a:ext cx="5955955" cy="5896604"/>
          </a:xfrm>
          <a:prstGeom prst="rect">
            <a:avLst/>
          </a:prstGeom>
        </p:spPr>
      </p:pic>
      <p:sp>
        <p:nvSpPr>
          <p:cNvPr id="7" name="Скругленный прямоугольник 6"/>
          <p:cNvSpPr/>
          <p:nvPr/>
        </p:nvSpPr>
        <p:spPr>
          <a:xfrm>
            <a:off x="6416992" y="239770"/>
            <a:ext cx="3251355" cy="2956043"/>
          </a:xfrm>
          <a:prstGeom prst="roundRect">
            <a:avLst/>
          </a:prstGeom>
          <a:solidFill>
            <a:srgbClr val="FAFAFB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chemeClr val="tx1"/>
              </a:solidFill>
              <a:latin typeface="Europe" pitchFamily="2" charset="0"/>
            </a:endParaRPr>
          </a:p>
        </p:txBody>
      </p:sp>
      <p:pic>
        <p:nvPicPr>
          <p:cNvPr id="9" name="Рисунок 8" descr="Znak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17958" y="58294"/>
            <a:ext cx="574040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Надпись 2"/>
          <p:cNvSpPr txBox="1">
            <a:spLocks noChangeArrowheads="1"/>
          </p:cNvSpPr>
          <p:nvPr/>
        </p:nvSpPr>
        <p:spPr bwMode="auto">
          <a:xfrm>
            <a:off x="6532117" y="1122621"/>
            <a:ext cx="1417398" cy="81556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80975" y="5334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0" y="14624"/>
            <a:ext cx="7666806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ja-JP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urope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АО </a:t>
            </a:r>
            <a:r>
              <a:rPr kumimoji="0" lang="ru-RU" altLang="ja-JP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kumimoji="0" lang="ru-RU" altLang="ja-JP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urope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РЯЗАНСКАЯ </a:t>
            </a:r>
            <a:br>
              <a:rPr kumimoji="0" lang="ru-RU" altLang="ja-JP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urope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altLang="ja-JP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urope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НЕФТЕПЕРЕРАБАТЫВАЮЩАЯ </a:t>
            </a:r>
            <a:br>
              <a:rPr kumimoji="0" lang="ru-RU" altLang="ja-JP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urope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altLang="ja-JP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urope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КОМПАНИЯ</a:t>
            </a:r>
            <a:r>
              <a:rPr kumimoji="0" lang="ru-RU" altLang="ja-JP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kumimoji="0" lang="ru-RU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Подзаголовок 2"/>
          <p:cNvSpPr txBox="1">
            <a:spLocks/>
          </p:cNvSpPr>
          <p:nvPr/>
        </p:nvSpPr>
        <p:spPr>
          <a:xfrm>
            <a:off x="1927654" y="1010186"/>
            <a:ext cx="9144000" cy="15630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b="1" dirty="0">
              <a:latin typeface="Europe" pitchFamily="2" charset="0"/>
            </a:endParaRPr>
          </a:p>
        </p:txBody>
      </p:sp>
      <p:pic>
        <p:nvPicPr>
          <p:cNvPr id="18" name="Рисунок 1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34721" y="64568"/>
            <a:ext cx="571991" cy="502285"/>
          </a:xfrm>
          <a:prstGeom prst="rect">
            <a:avLst/>
          </a:prstGeom>
        </p:spPr>
      </p:pic>
      <p:pic>
        <p:nvPicPr>
          <p:cNvPr id="19" name="Рисунок 18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75505" y="112187"/>
            <a:ext cx="444071" cy="395808"/>
          </a:xfrm>
          <a:prstGeom prst="rect">
            <a:avLst/>
          </a:prstGeom>
        </p:spPr>
      </p:pic>
      <p:pic>
        <p:nvPicPr>
          <p:cNvPr id="20" name="Рисунок 19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63290" y="84692"/>
            <a:ext cx="421662" cy="386655"/>
          </a:xfrm>
          <a:prstGeom prst="rect">
            <a:avLst/>
          </a:prstGeom>
        </p:spPr>
      </p:pic>
      <p:pic>
        <p:nvPicPr>
          <p:cNvPr id="21" name="Рисунок 20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83256" y="64568"/>
            <a:ext cx="436398" cy="413288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2271" y="15530"/>
            <a:ext cx="582666" cy="511365"/>
          </a:xfrm>
          <a:prstGeom prst="rect">
            <a:avLst/>
          </a:prstGeom>
        </p:spPr>
      </p:pic>
      <p:sp>
        <p:nvSpPr>
          <p:cNvPr id="26" name="Надпись 2"/>
          <p:cNvSpPr txBox="1">
            <a:spLocks noChangeArrowheads="1"/>
          </p:cNvSpPr>
          <p:nvPr/>
        </p:nvSpPr>
        <p:spPr bwMode="auto">
          <a:xfrm>
            <a:off x="354117" y="1433169"/>
            <a:ext cx="4773398" cy="2298458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effectLst/>
                <a:latin typeface="Europe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ru-RU" sz="1600" b="1" dirty="0" smtClean="0">
                <a:effectLst/>
                <a:latin typeface="Europe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ПРИГЛАШАЕТ НА РАБОТУ: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300" b="1" dirty="0" smtClean="0">
                <a:latin typeface="Europe" pitchFamily="2" charset="0"/>
              </a:rPr>
              <a:t>• Лаборанта химического анализа</a:t>
            </a:r>
          </a:p>
          <a:p>
            <a:r>
              <a:rPr lang="ru-RU" sz="1300" b="1" dirty="0" smtClean="0">
                <a:latin typeface="Europe" pitchFamily="2" charset="0"/>
              </a:rPr>
              <a:t>• Оператора технологических установок</a:t>
            </a:r>
          </a:p>
          <a:p>
            <a:r>
              <a:rPr lang="ru-RU" sz="1300" b="1" dirty="0" smtClean="0">
                <a:latin typeface="Europe" pitchFamily="2" charset="0"/>
              </a:rPr>
              <a:t>• Оператора товарного</a:t>
            </a:r>
          </a:p>
          <a:p>
            <a:r>
              <a:rPr lang="ru-RU" sz="1300" b="1" dirty="0" smtClean="0">
                <a:latin typeface="Europe" pitchFamily="2" charset="0"/>
              </a:rPr>
              <a:t>• Аппаратчика химводоочистки</a:t>
            </a:r>
          </a:p>
          <a:p>
            <a:r>
              <a:rPr lang="ru-RU" sz="1300" b="1" dirty="0" smtClean="0">
                <a:latin typeface="Europe" pitchFamily="2" charset="0"/>
              </a:rPr>
              <a:t>• Слесаря по ремонту технологических установок</a:t>
            </a:r>
          </a:p>
          <a:p>
            <a:r>
              <a:rPr lang="ru-RU" sz="1300" b="1" dirty="0" smtClean="0">
                <a:latin typeface="Europe" pitchFamily="2" charset="0"/>
              </a:rPr>
              <a:t>• Электромонтера по ремонту и обслуживанию электрооборудования</a:t>
            </a:r>
          </a:p>
          <a:p>
            <a:r>
              <a:rPr lang="ru-RU" sz="1300" b="1" dirty="0" smtClean="0">
                <a:latin typeface="Europe" pitchFamily="2" charset="0"/>
              </a:rPr>
              <a:t>• Токаря</a:t>
            </a:r>
          </a:p>
          <a:p>
            <a:r>
              <a:rPr lang="ru-RU" sz="1300" b="1" dirty="0" smtClean="0">
                <a:latin typeface="Europe" pitchFamily="2" charset="0"/>
              </a:rPr>
              <a:t>• Фрезеровщика</a:t>
            </a:r>
          </a:p>
          <a:p>
            <a:r>
              <a:rPr lang="ru-RU" sz="1300" b="1" dirty="0" smtClean="0">
                <a:latin typeface="Europe" pitchFamily="2" charset="0"/>
              </a:rPr>
              <a:t>• Водителя погрузчика</a:t>
            </a:r>
          </a:p>
          <a:p>
            <a:r>
              <a:rPr lang="ru-RU" sz="1300" b="1" dirty="0" smtClean="0">
                <a:latin typeface="Europe" pitchFamily="2" charset="0"/>
              </a:rPr>
              <a:t>• Водителя категории </a:t>
            </a:r>
            <a:r>
              <a:rPr lang="en-US" sz="1300" b="1" dirty="0" smtClean="0">
                <a:latin typeface="Europe" pitchFamily="2" charset="0"/>
              </a:rPr>
              <a:t>C,D</a:t>
            </a:r>
            <a:endParaRPr lang="ru-RU" sz="1300" b="1" dirty="0" smtClean="0">
              <a:latin typeface="Europe" pitchFamily="2" charset="0"/>
            </a:endParaRPr>
          </a:p>
          <a:p>
            <a:r>
              <a:rPr lang="ru-RU" sz="1300" b="1" dirty="0" smtClean="0">
                <a:latin typeface="Europe" pitchFamily="2" charset="0"/>
              </a:rPr>
              <a:t>• Тракториста</a:t>
            </a:r>
          </a:p>
          <a:p>
            <a:r>
              <a:rPr lang="ru-RU" sz="1300" b="1" dirty="0" smtClean="0">
                <a:latin typeface="Europe" pitchFamily="2" charset="0"/>
              </a:rPr>
              <a:t>• Техника по учету</a:t>
            </a:r>
          </a:p>
          <a:p>
            <a:r>
              <a:rPr lang="ru-RU" sz="1300" b="1" dirty="0" smtClean="0">
                <a:latin typeface="Europe" pitchFamily="2" charset="0"/>
              </a:rPr>
              <a:t>• Техника по учету в автохозяйстве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200" b="1" dirty="0">
                <a:effectLst/>
                <a:latin typeface="Europe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654679" y="1286234"/>
            <a:ext cx="308572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Europe" pitchFamily="2" charset="0"/>
              </a:rPr>
              <a:t>КОМПЕНСАЦИЯ ЖИЛЬЯ</a:t>
            </a:r>
          </a:p>
          <a:p>
            <a:r>
              <a:rPr lang="ru-RU" sz="1200" b="1" dirty="0" smtClean="0">
                <a:latin typeface="Europe" pitchFamily="2" charset="0"/>
              </a:rPr>
              <a:t>ОБУЧЕНИЕ НА РАБОЧЕМ МЕСТЕ</a:t>
            </a:r>
          </a:p>
          <a:p>
            <a:r>
              <a:rPr lang="ru-RU" sz="1200" b="1" dirty="0" smtClean="0">
                <a:latin typeface="Europe" pitchFamily="2" charset="0"/>
              </a:rPr>
              <a:t>СТАБИЛЬНАЯ ПРОИЗВОДСТВЕННАЯ КОМПАНИЯ</a:t>
            </a:r>
          </a:p>
          <a:p>
            <a:r>
              <a:rPr lang="ru-RU" sz="1200" b="1" dirty="0" smtClean="0">
                <a:latin typeface="Europe" pitchFamily="2" charset="0"/>
              </a:rPr>
              <a:t>ОФИЦИАЛЬНОЕ ТРУДОУСТРОЙСТВО</a:t>
            </a:r>
            <a:br>
              <a:rPr lang="ru-RU" sz="1200" b="1" dirty="0" smtClean="0">
                <a:latin typeface="Europe" pitchFamily="2" charset="0"/>
              </a:rPr>
            </a:br>
            <a:r>
              <a:rPr lang="ru-RU" sz="1200" b="1" dirty="0" smtClean="0">
                <a:latin typeface="Europe" pitchFamily="2" charset="0"/>
              </a:rPr>
              <a:t>КОРПОРАТИВНЫЙ ТРАНСПОРТ</a:t>
            </a:r>
            <a:r>
              <a:rPr lang="ru-RU" sz="1200" b="1" dirty="0">
                <a:latin typeface="Europe" pitchFamily="2" charset="0"/>
              </a:rPr>
              <a:t/>
            </a:r>
            <a:br>
              <a:rPr lang="ru-RU" sz="1200" b="1" dirty="0">
                <a:latin typeface="Europe" pitchFamily="2" charset="0"/>
              </a:rPr>
            </a:br>
            <a:r>
              <a:rPr lang="ru-RU" sz="1200" b="1" dirty="0" smtClean="0">
                <a:latin typeface="Europe" pitchFamily="2" charset="0"/>
              </a:rPr>
              <a:t>ДМС</a:t>
            </a:r>
            <a:br>
              <a:rPr lang="ru-RU" sz="1200" b="1" dirty="0" smtClean="0">
                <a:latin typeface="Europe" pitchFamily="2" charset="0"/>
              </a:rPr>
            </a:br>
            <a:r>
              <a:rPr lang="ru-RU" sz="1200" b="1" dirty="0" smtClean="0">
                <a:latin typeface="Europe" pitchFamily="2" charset="0"/>
              </a:rPr>
              <a:t>КОЛЛЕКТИВНЫЙ ДОГОВОР</a:t>
            </a:r>
          </a:p>
          <a:p>
            <a:endParaRPr lang="ru-RU" sz="1200" b="1" dirty="0" smtClean="0">
              <a:latin typeface="Europe" pitchFamily="2" charset="0"/>
            </a:endParaRPr>
          </a:p>
        </p:txBody>
      </p:sp>
      <p:pic>
        <p:nvPicPr>
          <p:cNvPr id="31" name="Рисунок 30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317" y="6313564"/>
            <a:ext cx="383601" cy="381527"/>
          </a:xfrm>
          <a:prstGeom prst="rect">
            <a:avLst/>
          </a:prstGeom>
        </p:spPr>
      </p:pic>
      <p:sp>
        <p:nvSpPr>
          <p:cNvPr id="36" name="Надпись 2"/>
          <p:cNvSpPr txBox="1">
            <a:spLocks noChangeArrowheads="1"/>
          </p:cNvSpPr>
          <p:nvPr/>
        </p:nvSpPr>
        <p:spPr bwMode="auto">
          <a:xfrm>
            <a:off x="5075060" y="565486"/>
            <a:ext cx="1435924" cy="290440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800" dirty="0">
                <a:effectLst/>
                <a:latin typeface="Europe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День рождения завода</a:t>
            </a:r>
            <a:br>
              <a:rPr lang="ru-RU" sz="800" dirty="0">
                <a:effectLst/>
                <a:latin typeface="Europe" pitchFamily="2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800" b="1" dirty="0">
                <a:effectLst/>
                <a:latin typeface="Europe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19 октября 1960 г</a:t>
            </a:r>
            <a:r>
              <a:rPr lang="ru-RU" sz="800" dirty="0">
                <a:effectLst/>
                <a:latin typeface="Europe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Надпись 2"/>
          <p:cNvSpPr txBox="1">
            <a:spLocks noChangeArrowheads="1"/>
          </p:cNvSpPr>
          <p:nvPr/>
        </p:nvSpPr>
        <p:spPr bwMode="auto">
          <a:xfrm>
            <a:off x="6518043" y="557142"/>
            <a:ext cx="1000266" cy="282797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000" b="1" dirty="0">
                <a:effectLst/>
                <a:latin typeface="Europe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800" b="1" dirty="0">
                <a:effectLst/>
                <a:latin typeface="Europe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4000</a:t>
            </a:r>
            <a:r>
              <a:rPr lang="ru-RU" sz="800" dirty="0">
                <a:effectLst/>
                <a:latin typeface="Europe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сотрудников  </a:t>
            </a:r>
            <a:endParaRPr lang="ru-RU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Надпись 6"/>
          <p:cNvSpPr txBox="1">
            <a:spLocks noChangeArrowheads="1"/>
          </p:cNvSpPr>
          <p:nvPr/>
        </p:nvSpPr>
        <p:spPr bwMode="auto">
          <a:xfrm>
            <a:off x="7455122" y="566493"/>
            <a:ext cx="1633447" cy="413121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800" dirty="0">
                <a:effectLst/>
                <a:latin typeface="Europe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Проектная мощность </a:t>
            </a:r>
            <a:r>
              <a:rPr lang="ru-RU" sz="800" b="1" dirty="0">
                <a:effectLst/>
                <a:latin typeface="Europe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17,1 </a:t>
            </a:r>
            <a:r>
              <a:rPr lang="ru-RU" sz="800" dirty="0">
                <a:effectLst/>
                <a:latin typeface="Europe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млн. тонн нефти/год </a:t>
            </a:r>
            <a:endParaRPr lang="ru-RU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3858" y="6211669"/>
            <a:ext cx="6137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200" b="1" dirty="0" smtClean="0">
              <a:latin typeface="Europe" pitchFamily="2" charset="0"/>
            </a:endParaRPr>
          </a:p>
          <a:p>
            <a:r>
              <a:rPr lang="ru-RU" sz="1200" b="1" dirty="0" smtClean="0">
                <a:latin typeface="Europe" pitchFamily="2" charset="0"/>
              </a:rPr>
              <a:t>           Возможно </a:t>
            </a:r>
            <a:r>
              <a:rPr lang="ru-RU" sz="1200" b="1" dirty="0">
                <a:latin typeface="Europe" pitchFamily="2" charset="0"/>
              </a:rPr>
              <a:t>трудоустройство специалистов смежных направлений </a:t>
            </a:r>
          </a:p>
        </p:txBody>
      </p:sp>
      <p:sp>
        <p:nvSpPr>
          <p:cNvPr id="40" name="Надпись 7"/>
          <p:cNvSpPr txBox="1">
            <a:spLocks noChangeArrowheads="1"/>
          </p:cNvSpPr>
          <p:nvPr/>
        </p:nvSpPr>
        <p:spPr bwMode="auto">
          <a:xfrm>
            <a:off x="8925151" y="535139"/>
            <a:ext cx="1297940" cy="414655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800" dirty="0">
                <a:effectLst/>
                <a:latin typeface="Europe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Соблюдение стандартов </a:t>
            </a:r>
            <a:r>
              <a:rPr lang="en-US" sz="800" b="1" dirty="0">
                <a:effectLst/>
                <a:latin typeface="Europe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ISO</a:t>
            </a:r>
            <a:endParaRPr lang="ru-RU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Надпись 8"/>
          <p:cNvSpPr txBox="1">
            <a:spLocks noChangeArrowheads="1"/>
          </p:cNvSpPr>
          <p:nvPr/>
        </p:nvSpPr>
        <p:spPr bwMode="auto">
          <a:xfrm>
            <a:off x="10001136" y="460843"/>
            <a:ext cx="1435100" cy="563245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800" dirty="0">
                <a:effectLst/>
                <a:latin typeface="Europe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Соответствие выпускаемого топлива классу</a:t>
            </a:r>
            <a:r>
              <a:rPr lang="ru-RU" sz="800" b="1" dirty="0">
                <a:effectLst/>
                <a:latin typeface="Europe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К5</a:t>
            </a:r>
            <a:endParaRPr lang="ru-RU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83857" y="4854744"/>
            <a:ext cx="5921079" cy="1287291"/>
          </a:xfrm>
          <a:prstGeom prst="roundRect">
            <a:avLst/>
          </a:prstGeom>
          <a:solidFill>
            <a:srgbClr val="FFC000"/>
          </a:solidFill>
          <a:ln>
            <a:solidFill>
              <a:srgbClr val="D2A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одзаголовок 2"/>
          <p:cNvSpPr txBox="1">
            <a:spLocks/>
          </p:cNvSpPr>
          <p:nvPr/>
        </p:nvSpPr>
        <p:spPr>
          <a:xfrm>
            <a:off x="157165" y="4943269"/>
            <a:ext cx="5822993" cy="1235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600" b="1" dirty="0" smtClean="0">
                <a:latin typeface="Europe" pitchFamily="2" charset="0"/>
              </a:rPr>
              <a:t>По вопросам трудоустройства:</a:t>
            </a:r>
            <a:endParaRPr lang="en-US" sz="1600" b="1" dirty="0" smtClean="0">
              <a:latin typeface="Europe" pitchFamily="2" charset="0"/>
            </a:endParaRPr>
          </a:p>
          <a:p>
            <a:pPr marL="0" indent="0" algn="ctr">
              <a:buNone/>
            </a:pPr>
            <a:endParaRPr lang="ru-RU" sz="600" b="1" dirty="0" smtClean="0">
              <a:latin typeface="Europe" pitchFamily="2" charset="0"/>
            </a:endParaRPr>
          </a:p>
          <a:p>
            <a:pPr marL="0" indent="0">
              <a:buNone/>
            </a:pPr>
            <a:r>
              <a:rPr lang="en-US" sz="1050" dirty="0" smtClean="0">
                <a:latin typeface="Europe" pitchFamily="2" charset="0"/>
              </a:rPr>
              <a:t>       </a:t>
            </a:r>
            <a:r>
              <a:rPr lang="ru-RU" sz="1050" dirty="0" smtClean="0">
                <a:latin typeface="Europe" pitchFamily="2" charset="0"/>
              </a:rPr>
              <a:t>8 </a:t>
            </a:r>
            <a:r>
              <a:rPr lang="ru-RU" sz="1050" dirty="0">
                <a:latin typeface="Europe" pitchFamily="2" charset="0"/>
              </a:rPr>
              <a:t>(4912) 93-33-51      </a:t>
            </a:r>
            <a:r>
              <a:rPr lang="en-US" sz="1050" dirty="0" smtClean="0">
                <a:latin typeface="Europe" pitchFamily="2" charset="0"/>
              </a:rPr>
              <a:t>            </a:t>
            </a:r>
            <a:r>
              <a:rPr lang="ru-RU" sz="1050" dirty="0" smtClean="0">
                <a:latin typeface="Europe" pitchFamily="2" charset="0"/>
              </a:rPr>
              <a:t> </a:t>
            </a:r>
            <a:r>
              <a:rPr lang="ru-RU" sz="1050" dirty="0">
                <a:latin typeface="Europe" pitchFamily="2" charset="0"/>
              </a:rPr>
              <a:t>8 (4912) 93-34-15   </a:t>
            </a:r>
            <a:r>
              <a:rPr lang="ru-RU" sz="1050" dirty="0" smtClean="0">
                <a:latin typeface="Europe" pitchFamily="2" charset="0"/>
              </a:rPr>
              <a:t>  </a:t>
            </a:r>
            <a:r>
              <a:rPr lang="en-US" sz="1050" dirty="0" smtClean="0">
                <a:latin typeface="Europe" pitchFamily="2" charset="0"/>
              </a:rPr>
              <a:t>             </a:t>
            </a:r>
            <a:r>
              <a:rPr lang="ru-RU" sz="1050" dirty="0" smtClean="0">
                <a:latin typeface="Europe" pitchFamily="2" charset="0"/>
              </a:rPr>
              <a:t>8(4912) 93-30-80</a:t>
            </a:r>
            <a:endParaRPr lang="ru-RU" sz="1050" dirty="0">
              <a:latin typeface="Europe" pitchFamily="2" charset="0"/>
            </a:endParaRPr>
          </a:p>
          <a:p>
            <a:pPr marL="0" indent="0">
              <a:buNone/>
            </a:pPr>
            <a:r>
              <a:rPr lang="en-US" sz="1050" dirty="0" smtClean="0">
                <a:latin typeface="Europe" pitchFamily="2" charset="0"/>
              </a:rPr>
              <a:t>antrifonova</a:t>
            </a:r>
            <a:r>
              <a:rPr lang="ru-RU" sz="1050" dirty="0">
                <a:latin typeface="Europe" pitchFamily="2" charset="0"/>
              </a:rPr>
              <a:t>@</a:t>
            </a:r>
            <a:r>
              <a:rPr lang="en-US" sz="1050" dirty="0">
                <a:latin typeface="Europe" pitchFamily="2" charset="0"/>
              </a:rPr>
              <a:t>rnpk</a:t>
            </a:r>
            <a:r>
              <a:rPr lang="ru-RU" sz="1050" dirty="0">
                <a:latin typeface="Europe" pitchFamily="2" charset="0"/>
              </a:rPr>
              <a:t>.</a:t>
            </a:r>
            <a:r>
              <a:rPr lang="en-US" sz="1050" dirty="0">
                <a:latin typeface="Europe" pitchFamily="2" charset="0"/>
              </a:rPr>
              <a:t>rosneft</a:t>
            </a:r>
            <a:r>
              <a:rPr lang="ru-RU" sz="1050" dirty="0">
                <a:latin typeface="Europe" pitchFamily="2" charset="0"/>
              </a:rPr>
              <a:t>.</a:t>
            </a:r>
            <a:r>
              <a:rPr lang="en-US" sz="1050" dirty="0" smtClean="0">
                <a:latin typeface="Europe" pitchFamily="2" charset="0"/>
              </a:rPr>
              <a:t>ru</a:t>
            </a:r>
            <a:r>
              <a:rPr lang="ru-RU" sz="1050" dirty="0" smtClean="0">
                <a:latin typeface="Europe" pitchFamily="2" charset="0"/>
              </a:rPr>
              <a:t> </a:t>
            </a:r>
            <a:r>
              <a:rPr lang="en-US" sz="1050" dirty="0" smtClean="0">
                <a:latin typeface="Europe" pitchFamily="2" charset="0"/>
              </a:rPr>
              <a:t>  </a:t>
            </a:r>
            <a:r>
              <a:rPr lang="ru-RU" sz="1050" dirty="0" smtClean="0">
                <a:latin typeface="Europe" pitchFamily="2" charset="0"/>
              </a:rPr>
              <a:t>    </a:t>
            </a:r>
            <a:r>
              <a:rPr lang="en-US" sz="1050" dirty="0" smtClean="0">
                <a:latin typeface="Europe" pitchFamily="2" charset="0"/>
              </a:rPr>
              <a:t>nglazunina</a:t>
            </a:r>
            <a:r>
              <a:rPr lang="ru-RU" sz="1050" dirty="0">
                <a:latin typeface="Europe" pitchFamily="2" charset="0"/>
              </a:rPr>
              <a:t>@</a:t>
            </a:r>
            <a:r>
              <a:rPr lang="en-US" sz="1050" dirty="0">
                <a:latin typeface="Europe" pitchFamily="2" charset="0"/>
              </a:rPr>
              <a:t>rnpk</a:t>
            </a:r>
            <a:r>
              <a:rPr lang="ru-RU" sz="1050" dirty="0">
                <a:latin typeface="Europe" pitchFamily="2" charset="0"/>
              </a:rPr>
              <a:t>.</a:t>
            </a:r>
            <a:r>
              <a:rPr lang="en-US" sz="1050" dirty="0">
                <a:latin typeface="Europe" pitchFamily="2" charset="0"/>
              </a:rPr>
              <a:t>rosneft</a:t>
            </a:r>
            <a:r>
              <a:rPr lang="ru-RU" sz="1050" dirty="0">
                <a:latin typeface="Europe" pitchFamily="2" charset="0"/>
              </a:rPr>
              <a:t>.</a:t>
            </a:r>
            <a:r>
              <a:rPr lang="en-US" sz="1050" dirty="0" smtClean="0">
                <a:latin typeface="Europe" pitchFamily="2" charset="0"/>
              </a:rPr>
              <a:t>ru</a:t>
            </a:r>
            <a:r>
              <a:rPr lang="ru-RU" sz="1050" dirty="0" smtClean="0">
                <a:latin typeface="Europe" pitchFamily="2" charset="0"/>
              </a:rPr>
              <a:t>    </a:t>
            </a:r>
            <a:r>
              <a:rPr lang="en-US" sz="1050" dirty="0" smtClean="0">
                <a:latin typeface="Europe" pitchFamily="2" charset="0"/>
              </a:rPr>
              <a:t>EvstigneevaYI@rnpk</a:t>
            </a:r>
            <a:r>
              <a:rPr lang="ru-RU" sz="1050" dirty="0" smtClean="0">
                <a:latin typeface="Europe" pitchFamily="2" charset="0"/>
              </a:rPr>
              <a:t>.</a:t>
            </a:r>
            <a:r>
              <a:rPr lang="en-US" sz="1050" dirty="0" smtClean="0">
                <a:latin typeface="Europe" pitchFamily="2" charset="0"/>
              </a:rPr>
              <a:t>rosneft</a:t>
            </a:r>
            <a:r>
              <a:rPr lang="ru-RU" sz="1050" dirty="0" smtClean="0">
                <a:latin typeface="Europe" pitchFamily="2" charset="0"/>
              </a:rPr>
              <a:t>.</a:t>
            </a:r>
            <a:r>
              <a:rPr lang="en-US" sz="1050" dirty="0" smtClean="0">
                <a:latin typeface="Europe" pitchFamily="2" charset="0"/>
              </a:rPr>
              <a:t>ru </a:t>
            </a:r>
            <a:r>
              <a:rPr lang="ru-RU" sz="1050" dirty="0" smtClean="0">
                <a:latin typeface="Europe" pitchFamily="2" charset="0"/>
              </a:rPr>
              <a:t> </a:t>
            </a:r>
            <a:endParaRPr lang="ru-RU" sz="1050" b="1" dirty="0">
              <a:latin typeface="Europe" pitchFamily="2" charset="0"/>
            </a:endParaRPr>
          </a:p>
        </p:txBody>
      </p:sp>
      <p:pic>
        <p:nvPicPr>
          <p:cNvPr id="46" name="Рисунок 4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08895" y="1624900"/>
            <a:ext cx="952500" cy="9525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556234" y="3225227"/>
            <a:ext cx="1654519" cy="1567490"/>
          </a:xfrm>
          <a:prstGeom prst="rect">
            <a:avLst/>
          </a:prstGeom>
          <a:solidFill>
            <a:srgbClr val="FFC000"/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9" name="Объект 4"/>
          <p:cNvPicPr/>
          <p:nvPr/>
        </p:nvPicPr>
        <p:blipFill rotWithShape="1">
          <a:blip r:embed="rId11"/>
          <a:srcRect l="17001" t="12251" r="35717" b="4169"/>
          <a:stretch/>
        </p:blipFill>
        <p:spPr>
          <a:xfrm>
            <a:off x="4997790" y="3603045"/>
            <a:ext cx="795232" cy="811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78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133</Words>
  <Application>Microsoft Office PowerPoint</Application>
  <PresentationFormat>Произвольный</PresentationFormat>
  <Paragraphs>31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IT Organization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Евстигнеева Яна Игоревна</dc:creator>
  <cp:lastModifiedBy>Червонкина Марина Владимировна</cp:lastModifiedBy>
  <cp:revision>15</cp:revision>
  <dcterms:created xsi:type="dcterms:W3CDTF">2023-12-06T06:18:17Z</dcterms:created>
  <dcterms:modified xsi:type="dcterms:W3CDTF">2024-08-09T06:27:32Z</dcterms:modified>
</cp:coreProperties>
</file>